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Noto Sans TC" panose="020B0604020202020204" charset="-128"/>
      <p:regular r:id="rId12"/>
    </p:embeddedFont>
    <p:embeddedFont>
      <p:font typeface="Sora Medium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5" d="100"/>
          <a:sy n="65" d="100"/>
        </p:scale>
        <p:origin x="83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65010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8256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Introduction to Software Engineering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140279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Presented By : Laila Ahmed Mohammed
AL_Azhar University Faculty Of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Enginnering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
1/5/2025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48413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Prof. Khaled Fathy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60151"/>
            <a:ext cx="884943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What is Software Engineering?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359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Definition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017050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Software engineering is a systematic approach to designing, developing, and maintaining software. It applies engineering principles to software creation, ensuring quality and efficiency throughout the process.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435906"/>
            <a:ext cx="555236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Software Engineering vs Programming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0170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Programming: Writing code to solve specific problems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4459248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Software Engineering: Managing the entire software lifecycle, including requirements, design, testing, and maintenance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562725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Broader discipline beyond just coding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5207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Why Software Engineering Matters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10979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530906" y="31876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Everyday Impact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3678079"/>
            <a:ext cx="681930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Software powers almost every aspect of modern life, from smartphones to cars, banking apps, medical devices, and transportation systems.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3790" y="522041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1530906" y="5298281"/>
            <a:ext cx="367593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Reliability and Innovation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530906" y="5788700"/>
            <a:ext cx="681930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Structured software engineering ensures reliable and consistent systems that improve efficiency, communication, entertainment, and innovation worldwide.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7458" y="486966"/>
            <a:ext cx="8949809" cy="551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Software Development Lifecycle (SDLC)</a:t>
            </a:r>
            <a:endParaRPr lang="en-US" sz="3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458" y="1391126"/>
            <a:ext cx="882134" cy="105858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764149" y="1567458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Requirements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1764149" y="1948934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Gathering and analyzing what the software must do</a:t>
            </a:r>
            <a:endParaRPr lang="en-US" sz="13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458" y="2449711"/>
            <a:ext cx="882134" cy="105858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764149" y="2626043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Design</a:t>
            </a:r>
            <a:endParaRPr lang="en-US" sz="1700" dirty="0"/>
          </a:p>
        </p:txBody>
      </p:sp>
      <p:sp>
        <p:nvSpPr>
          <p:cNvPr id="8" name="Text 4"/>
          <p:cNvSpPr/>
          <p:nvPr/>
        </p:nvSpPr>
        <p:spPr>
          <a:xfrm>
            <a:off x="1764149" y="3007519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Planning architecture and components</a:t>
            </a:r>
            <a:endParaRPr lang="en-US" sz="13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458" y="3508296"/>
            <a:ext cx="882134" cy="1058585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764149" y="3684627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Implementation</a:t>
            </a:r>
            <a:endParaRPr lang="en-US" sz="1700" dirty="0"/>
          </a:p>
        </p:txBody>
      </p:sp>
      <p:sp>
        <p:nvSpPr>
          <p:cNvPr id="11" name="Text 6"/>
          <p:cNvSpPr/>
          <p:nvPr/>
        </p:nvSpPr>
        <p:spPr>
          <a:xfrm>
            <a:off x="1764149" y="4066103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Writing and integrating the code</a:t>
            </a:r>
            <a:endParaRPr lang="en-US" sz="13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7458" y="4566880"/>
            <a:ext cx="882134" cy="1058585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764149" y="4743212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Testing</a:t>
            </a:r>
            <a:endParaRPr lang="en-US" sz="1700" dirty="0"/>
          </a:p>
        </p:txBody>
      </p:sp>
      <p:sp>
        <p:nvSpPr>
          <p:cNvPr id="14" name="Text 8"/>
          <p:cNvSpPr/>
          <p:nvPr/>
        </p:nvSpPr>
        <p:spPr>
          <a:xfrm>
            <a:off x="1764149" y="5124688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Verifying that the software works correctly</a:t>
            </a:r>
            <a:endParaRPr lang="en-US" sz="13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7458" y="5625465"/>
            <a:ext cx="882134" cy="1058585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764149" y="5801797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Deployment</a:t>
            </a:r>
            <a:endParaRPr lang="en-US" sz="1700" dirty="0"/>
          </a:p>
        </p:txBody>
      </p:sp>
      <p:sp>
        <p:nvSpPr>
          <p:cNvPr id="17" name="Text 10"/>
          <p:cNvSpPr/>
          <p:nvPr/>
        </p:nvSpPr>
        <p:spPr>
          <a:xfrm>
            <a:off x="1764149" y="6183273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Releasing the software to users</a:t>
            </a:r>
            <a:endParaRPr lang="en-US" sz="1350" dirty="0"/>
          </a:p>
        </p:txBody>
      </p:sp>
      <p:pic>
        <p:nvPicPr>
          <p:cNvPr id="18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7458" y="6684050"/>
            <a:ext cx="882134" cy="1058585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1764149" y="6860381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Maintenance</a:t>
            </a:r>
            <a:endParaRPr lang="en-US" sz="1700" dirty="0"/>
          </a:p>
        </p:txBody>
      </p:sp>
      <p:sp>
        <p:nvSpPr>
          <p:cNvPr id="20" name="Text 12"/>
          <p:cNvSpPr/>
          <p:nvPr/>
        </p:nvSpPr>
        <p:spPr>
          <a:xfrm>
            <a:off x="1764149" y="7241858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Updating and fixing software post-release</a:t>
            </a:r>
            <a:endParaRPr lang="en-US" sz="13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54624"/>
            <a:ext cx="833461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Key Roles in a Software Team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917031"/>
            <a:ext cx="4196358" cy="2024182"/>
          </a:xfrm>
          <a:prstGeom prst="roundRect">
            <a:avLst>
              <a:gd name="adj" fmla="val 1681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020604" y="3143845"/>
            <a:ext cx="287595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Software Developer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0604" y="3634264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Writes and tests the code to implement features.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5216962" y="2917031"/>
            <a:ext cx="4196358" cy="2024182"/>
          </a:xfrm>
          <a:prstGeom prst="roundRect">
            <a:avLst>
              <a:gd name="adj" fmla="val 1681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5443776" y="3143845"/>
            <a:ext cx="37427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Software Designer/Architect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443776" y="3988594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Plans the system’s structure and technical design.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9640133" y="2917031"/>
            <a:ext cx="4196358" cy="2024182"/>
          </a:xfrm>
          <a:prstGeom prst="roundRect">
            <a:avLst>
              <a:gd name="adj" fmla="val 1681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9866948" y="3143845"/>
            <a:ext cx="37427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Quality Assurance Engineer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866948" y="3988594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Tests software to find defects and ensure quality.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5168027"/>
            <a:ext cx="6408063" cy="1306949"/>
          </a:xfrm>
          <a:prstGeom prst="roundRect">
            <a:avLst>
              <a:gd name="adj" fmla="val 2603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1020604" y="53948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Project Manager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20604" y="5885259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Oversees timelines, resources, and team coordination.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428667" y="5168027"/>
            <a:ext cx="6408063" cy="1306949"/>
          </a:xfrm>
          <a:prstGeom prst="roundRect">
            <a:avLst>
              <a:gd name="adj" fmla="val 2603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7655481" y="53948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UX/UI Designer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7655481" y="5885259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Focuses on user experience and interface design.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90655" y="714137"/>
            <a:ext cx="7735491" cy="12575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Common Software Engineering Tools</a:t>
            </a:r>
            <a:endParaRPr lang="en-US" sz="39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0655" y="2273498"/>
            <a:ext cx="503039" cy="50303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90655" y="2977753"/>
            <a:ext cx="2410778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Version Control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6190655" y="3412927"/>
            <a:ext cx="2410778" cy="9658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Git helps track changes and facilitates collaboration.</a:t>
            </a:r>
            <a:endParaRPr lang="en-US" sz="15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52892" y="2273498"/>
            <a:ext cx="503039" cy="50303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852892" y="2977753"/>
            <a:ext cx="2410897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IDE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8852892" y="3412927"/>
            <a:ext cx="2410897" cy="9658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Tools like VS Code and IntelliJ assist with coding and debugging.</a:t>
            </a:r>
            <a:endParaRPr lang="en-US" sz="15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15249" y="2273498"/>
            <a:ext cx="503039" cy="50303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15249" y="2977753"/>
            <a:ext cx="2410897" cy="6288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Project Management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11515249" y="3727371"/>
            <a:ext cx="2410897" cy="9658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Agile and Scrum frameworks organize work and track progress.</a:t>
            </a:r>
            <a:endParaRPr lang="en-US" sz="15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90655" y="5095637"/>
            <a:ext cx="503039" cy="503039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190655" y="5799892"/>
            <a:ext cx="2410778" cy="6288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Testing Frameworks</a:t>
            </a:r>
            <a:endParaRPr lang="en-US" sz="1950" dirty="0"/>
          </a:p>
        </p:txBody>
      </p:sp>
      <p:sp>
        <p:nvSpPr>
          <p:cNvPr id="15" name="Text 8"/>
          <p:cNvSpPr/>
          <p:nvPr/>
        </p:nvSpPr>
        <p:spPr>
          <a:xfrm>
            <a:off x="6190655" y="6549509"/>
            <a:ext cx="2410778" cy="9658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JUnit and Selenium automate tests for quality assurance.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49730"/>
            <a:ext cx="1029581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Challenges in Software Engineering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81213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530906" y="2890004"/>
            <a:ext cx="317694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Managing Complexity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530906" y="3380423"/>
            <a:ext cx="34214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Handling large codebases with many dependencies can be overwhelming.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5235893" y="281213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5973008" y="2890004"/>
            <a:ext cx="332970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Evolving Requirements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973008" y="3380423"/>
            <a:ext cx="34214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Changes during development require flexibility and adaptability.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9677995" y="281213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10415111" y="2890004"/>
            <a:ext cx="283654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Team Collaboration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0415111" y="3380423"/>
            <a:ext cx="342149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Communication and coordination among diverse team members are essential yet challenging.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528566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1530906" y="53635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Ensuring Quality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530906" y="5853946"/>
            <a:ext cx="56426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Comprehensive testing and bug fixing are constant necessities.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457003" y="528566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8194119" y="53635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Keeping Updated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8194119" y="5853946"/>
            <a:ext cx="56426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Rapid technology changes demand continuous learning.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4616" y="578287"/>
            <a:ext cx="11554658" cy="656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Real-World Example: Building a Mobile App</a:t>
            </a:r>
            <a:endParaRPr lang="en-US" sz="4100" dirty="0"/>
          </a:p>
        </p:txBody>
      </p:sp>
      <p:sp>
        <p:nvSpPr>
          <p:cNvPr id="3" name="Shape 1"/>
          <p:cNvSpPr/>
          <p:nvPr/>
        </p:nvSpPr>
        <p:spPr>
          <a:xfrm>
            <a:off x="734616" y="1654135"/>
            <a:ext cx="157401" cy="789622"/>
          </a:xfrm>
          <a:prstGeom prst="roundRect">
            <a:avLst>
              <a:gd name="adj" fmla="val 20005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206817" y="1654135"/>
            <a:ext cx="2623899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Requirements</a:t>
            </a:r>
            <a:endParaRPr lang="en-US" sz="2050" dirty="0"/>
          </a:p>
        </p:txBody>
      </p:sp>
      <p:sp>
        <p:nvSpPr>
          <p:cNvPr id="5" name="Text 3"/>
          <p:cNvSpPr/>
          <p:nvPr/>
        </p:nvSpPr>
        <p:spPr>
          <a:xfrm>
            <a:off x="1206817" y="2108002"/>
            <a:ext cx="12688967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Define features like user login, data storage, and map integration.</a:t>
            </a:r>
            <a:endParaRPr lang="en-US" sz="1650" dirty="0"/>
          </a:p>
        </p:txBody>
      </p:sp>
      <p:sp>
        <p:nvSpPr>
          <p:cNvPr id="6" name="Shape 4"/>
          <p:cNvSpPr/>
          <p:nvPr/>
        </p:nvSpPr>
        <p:spPr>
          <a:xfrm>
            <a:off x="1049417" y="2653665"/>
            <a:ext cx="157401" cy="789622"/>
          </a:xfrm>
          <a:prstGeom prst="roundRect">
            <a:avLst>
              <a:gd name="adj" fmla="val 20005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1521619" y="2653665"/>
            <a:ext cx="2623899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Design</a:t>
            </a:r>
            <a:endParaRPr lang="en-US" sz="2050" dirty="0"/>
          </a:p>
        </p:txBody>
      </p:sp>
      <p:sp>
        <p:nvSpPr>
          <p:cNvPr id="8" name="Text 6"/>
          <p:cNvSpPr/>
          <p:nvPr/>
        </p:nvSpPr>
        <p:spPr>
          <a:xfrm>
            <a:off x="1521619" y="3107531"/>
            <a:ext cx="12374166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Create database schema and UI/UX layouts.</a:t>
            </a:r>
            <a:endParaRPr lang="en-US" sz="1650" dirty="0"/>
          </a:p>
        </p:txBody>
      </p:sp>
      <p:sp>
        <p:nvSpPr>
          <p:cNvPr id="9" name="Shape 7"/>
          <p:cNvSpPr/>
          <p:nvPr/>
        </p:nvSpPr>
        <p:spPr>
          <a:xfrm>
            <a:off x="1364337" y="3653195"/>
            <a:ext cx="157401" cy="789622"/>
          </a:xfrm>
          <a:prstGeom prst="roundRect">
            <a:avLst>
              <a:gd name="adj" fmla="val 20005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1836539" y="3653195"/>
            <a:ext cx="2623899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Development</a:t>
            </a:r>
            <a:endParaRPr lang="en-US" sz="2050" dirty="0"/>
          </a:p>
        </p:txBody>
      </p:sp>
      <p:sp>
        <p:nvSpPr>
          <p:cNvPr id="11" name="Text 9"/>
          <p:cNvSpPr/>
          <p:nvPr/>
        </p:nvSpPr>
        <p:spPr>
          <a:xfrm>
            <a:off x="1836539" y="4107061"/>
            <a:ext cx="12059245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Code with Swift, Kotlin, or React Native for cross-platform compatibility.</a:t>
            </a:r>
            <a:endParaRPr lang="en-US" sz="1650" dirty="0"/>
          </a:p>
        </p:txBody>
      </p:sp>
      <p:sp>
        <p:nvSpPr>
          <p:cNvPr id="12" name="Shape 10"/>
          <p:cNvSpPr/>
          <p:nvPr/>
        </p:nvSpPr>
        <p:spPr>
          <a:xfrm>
            <a:off x="1679138" y="4652724"/>
            <a:ext cx="157401" cy="789622"/>
          </a:xfrm>
          <a:prstGeom prst="roundRect">
            <a:avLst>
              <a:gd name="adj" fmla="val 20005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2151340" y="4652724"/>
            <a:ext cx="2623899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Testing</a:t>
            </a:r>
            <a:endParaRPr lang="en-US" sz="2050" dirty="0"/>
          </a:p>
        </p:txBody>
      </p:sp>
      <p:sp>
        <p:nvSpPr>
          <p:cNvPr id="14" name="Text 12"/>
          <p:cNvSpPr/>
          <p:nvPr/>
        </p:nvSpPr>
        <p:spPr>
          <a:xfrm>
            <a:off x="2151340" y="5106591"/>
            <a:ext cx="11744444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Execute unit tests and user acceptance testing to ensure quality.</a:t>
            </a:r>
            <a:endParaRPr lang="en-US" sz="1650" dirty="0"/>
          </a:p>
        </p:txBody>
      </p:sp>
      <p:sp>
        <p:nvSpPr>
          <p:cNvPr id="15" name="Shape 13"/>
          <p:cNvSpPr/>
          <p:nvPr/>
        </p:nvSpPr>
        <p:spPr>
          <a:xfrm>
            <a:off x="1364337" y="5652254"/>
            <a:ext cx="157401" cy="789622"/>
          </a:xfrm>
          <a:prstGeom prst="roundRect">
            <a:avLst>
              <a:gd name="adj" fmla="val 20005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1836539" y="5652254"/>
            <a:ext cx="2623899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Deployment</a:t>
            </a:r>
            <a:endParaRPr lang="en-US" sz="2050" dirty="0"/>
          </a:p>
        </p:txBody>
      </p:sp>
      <p:sp>
        <p:nvSpPr>
          <p:cNvPr id="17" name="Text 15"/>
          <p:cNvSpPr/>
          <p:nvPr/>
        </p:nvSpPr>
        <p:spPr>
          <a:xfrm>
            <a:off x="1836539" y="6106120"/>
            <a:ext cx="12059245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Publish apps on Google Play and Apple App Store for users.</a:t>
            </a:r>
            <a:endParaRPr lang="en-US" sz="1650" dirty="0"/>
          </a:p>
        </p:txBody>
      </p:sp>
      <p:sp>
        <p:nvSpPr>
          <p:cNvPr id="18" name="Shape 16"/>
          <p:cNvSpPr/>
          <p:nvPr/>
        </p:nvSpPr>
        <p:spPr>
          <a:xfrm>
            <a:off x="1049417" y="6651784"/>
            <a:ext cx="157401" cy="789622"/>
          </a:xfrm>
          <a:prstGeom prst="roundRect">
            <a:avLst>
              <a:gd name="adj" fmla="val 20005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1521619" y="6651784"/>
            <a:ext cx="2623899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Maintenance</a:t>
            </a:r>
            <a:endParaRPr lang="en-US" sz="2050" dirty="0"/>
          </a:p>
        </p:txBody>
      </p:sp>
      <p:sp>
        <p:nvSpPr>
          <p:cNvPr id="20" name="Text 18"/>
          <p:cNvSpPr/>
          <p:nvPr/>
        </p:nvSpPr>
        <p:spPr>
          <a:xfrm>
            <a:off x="1521619" y="7105650"/>
            <a:ext cx="12374166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Update features, fix bugs, and improve performance over time.</a:t>
            </a:r>
            <a:endParaRPr lang="en-US" sz="16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60452"/>
            <a:ext cx="841962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Summary and Looking Ahead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13465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Software engineering is a structured, collaborative field that involves managing the complete software lifecycle. Understanding SDLC, team roles, and tools forms the backbone of this discipline.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599521" y="3913465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Engineers face challenges like complexity and evolving demands, but the field offers rewarding impact and continuous innovation. The future points towards AI, cloud computing, and automation driving software forward.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529</Words>
  <Application>Microsoft Office PowerPoint</Application>
  <PresentationFormat>Custom</PresentationFormat>
  <Paragraphs>84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Sora Medium</vt:lpstr>
      <vt:lpstr>Noto Sans TC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Areej Farag Ahmed Shehata Farag</cp:lastModifiedBy>
  <cp:revision>2</cp:revision>
  <dcterms:created xsi:type="dcterms:W3CDTF">2025-05-17T10:18:48Z</dcterms:created>
  <dcterms:modified xsi:type="dcterms:W3CDTF">2025-05-17T10:21:48Z</dcterms:modified>
</cp:coreProperties>
</file>